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26"/>
  </p:handoutMasterIdLst>
  <p:sldIdLst>
    <p:sldId id="256" r:id="rId3"/>
    <p:sldId id="257" r:id="rId4"/>
    <p:sldId id="258" r:id="rId5"/>
    <p:sldId id="287" r:id="rId6"/>
    <p:sldId id="259" r:id="rId7"/>
    <p:sldId id="288" r:id="rId8"/>
    <p:sldId id="267" r:id="rId9"/>
    <p:sldId id="260" r:id="rId11"/>
    <p:sldId id="275" r:id="rId12"/>
    <p:sldId id="261" r:id="rId13"/>
    <p:sldId id="262" r:id="rId14"/>
    <p:sldId id="269" r:id="rId15"/>
    <p:sldId id="263" r:id="rId16"/>
    <p:sldId id="264" r:id="rId17"/>
    <p:sldId id="274" r:id="rId18"/>
    <p:sldId id="265" r:id="rId19"/>
    <p:sldId id="266" r:id="rId20"/>
    <p:sldId id="306" r:id="rId21"/>
    <p:sldId id="271" r:id="rId22"/>
    <p:sldId id="270" r:id="rId23"/>
    <p:sldId id="290" r:id="rId24"/>
    <p:sldId id="304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905" y="607060"/>
            <a:ext cx="10940415" cy="2626360"/>
          </a:xfrm>
        </p:spPr>
        <p:txBody>
          <a:bodyPr>
            <a:noAutofit/>
          </a:bodyPr>
          <a:lstStyle/>
          <a:p>
            <a:r>
              <a:rPr lang="en-US" sz="4800" b="1"/>
              <a:t>Криптическая экспансия </a:t>
            </a:r>
            <a:r>
              <a:rPr lang="en-US" sz="4800" b="1" i="1"/>
              <a:t>Mytilus trossulus</a:t>
            </a:r>
            <a:r>
              <a:rPr lang="en-US" sz="4800" b="1"/>
              <a:t> в воды Белого моря: </a:t>
            </a:r>
            <a:br>
              <a:rPr lang="en-US" sz="4800" b="1"/>
            </a:br>
            <a:r>
              <a:rPr lang="ru-RU" sz="4800" b="1"/>
              <a:t>Ч</a:t>
            </a:r>
            <a:r>
              <a:rPr lang="en-US" sz="4800" b="1"/>
              <a:t>то происходит и</a:t>
            </a:r>
            <a:r>
              <a:rPr lang="ru-RU" altLang="en-US" sz="4800" b="1"/>
              <a:t> что будет?</a:t>
            </a:r>
            <a:endParaRPr lang="ru-RU" altLang="en-US" sz="4800" b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405505" y="3509645"/>
            <a:ext cx="5745480" cy="732790"/>
          </a:xfrm>
        </p:spPr>
        <p:txBody>
          <a:bodyPr/>
          <a:lstStyle/>
          <a:p>
            <a:r>
              <a:rPr lang="ru-RU"/>
              <a:t>Вадим Хайтов, Антон Ковалев</a:t>
            </a:r>
            <a:endParaRPr lang="ru-RU"/>
          </a:p>
          <a:p>
            <a:endParaRPr lang="ru-RU"/>
          </a:p>
        </p:txBody>
      </p:sp>
      <p:pic>
        <p:nvPicPr>
          <p:cNvPr id="3" name="Изображение 2" descr="logo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839"/>
          <a:stretch>
            <a:fillRect/>
          </a:stretch>
        </p:blipFill>
        <p:spPr>
          <a:xfrm>
            <a:off x="3405505" y="4110355"/>
            <a:ext cx="5071745" cy="2649220"/>
          </a:xfrm>
          <a:prstGeom prst="rect">
            <a:avLst/>
          </a:prstGeom>
        </p:spPr>
      </p:pic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9330"/>
          </a:xfrm>
        </p:spPr>
        <p:txBody>
          <a:bodyPr>
            <a:normAutofit fontScale="90000"/>
          </a:bodyPr>
          <a:p>
            <a:r>
              <a:rPr lang="ru-RU" altLang="en-US"/>
              <a:t>Эксперименты по формированию смешанных поселений</a:t>
            </a:r>
            <a:endParaRPr lang="ru-RU" altLang="en-US"/>
          </a:p>
        </p:txBody>
      </p:sp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1"/>
          <a:srcRect l="486" t="6098" r="54717"/>
          <a:stretch>
            <a:fillRect/>
          </a:stretch>
        </p:blipFill>
        <p:spPr>
          <a:xfrm>
            <a:off x="6390005" y="948690"/>
            <a:ext cx="4750435" cy="496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s 3"/>
          <p:cNvSpPr/>
          <p:nvPr/>
        </p:nvSpPr>
        <p:spPr>
          <a:xfrm>
            <a:off x="6746240" y="5615305"/>
            <a:ext cx="520319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678295" y="5744845"/>
            <a:ext cx="474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Доля </a:t>
            </a:r>
            <a:r>
              <a:rPr lang="en-US" altLang="en-US" i="1"/>
              <a:t>M.trossulus</a:t>
            </a:r>
            <a:r>
              <a:rPr lang="en-US" altLang="en-US"/>
              <a:t> </a:t>
            </a:r>
            <a:r>
              <a:rPr lang="ru-RU" altLang="en-US"/>
              <a:t>в смешанном поселении</a:t>
            </a:r>
            <a:endParaRPr lang="ru-RU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681720" y="189293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615045" y="420497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  <p:pic>
        <p:nvPicPr>
          <p:cNvPr id="11" name="Picture 10" descr="IMG_20210623_091337_resized_20211227_0518074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989330"/>
            <a:ext cx="5528945" cy="414718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85420" y="5136515"/>
            <a:ext cx="552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Физиологические параметры у </a:t>
            </a:r>
            <a:r>
              <a:rPr lang="en-US" sz="2400" i="1"/>
              <a:t>M.edulis</a:t>
            </a:r>
            <a:r>
              <a:rPr lang="ru-RU" sz="2400"/>
              <a:t>, живущих среди </a:t>
            </a:r>
            <a:r>
              <a:rPr lang="en-US" sz="2400" i="1"/>
              <a:t>M.trossulus</a:t>
            </a:r>
            <a:r>
              <a:rPr lang="ru-RU" altLang="en-US" sz="2400"/>
              <a:t>,</a:t>
            </a:r>
            <a:r>
              <a:rPr lang="ru-RU" sz="2400"/>
              <a:t> ослаблены.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44880"/>
          </a:xfrm>
        </p:spPr>
        <p:txBody>
          <a:bodyPr/>
          <a:p>
            <a:r>
              <a:rPr lang="ru-RU"/>
              <a:t>Биссусное самоубийство...</a:t>
            </a:r>
            <a:endParaRPr lang="ru-RU"/>
          </a:p>
        </p:txBody>
      </p:sp>
      <p:pic>
        <p:nvPicPr>
          <p:cNvPr id="8" name="Picture 7" descr="IMG_20210821_134121_resized_20211227_0530534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3256915" cy="4342765"/>
          </a:xfrm>
          <a:prstGeom prst="rect">
            <a:avLst/>
          </a:prstGeom>
        </p:spPr>
      </p:pic>
      <p:pic>
        <p:nvPicPr>
          <p:cNvPr id="7" name="Picture 6" descr="IMG_20210821_0913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9240" y="4248150"/>
            <a:ext cx="1613535" cy="21520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229485" y="5208905"/>
            <a:ext cx="52184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/>
              <a:t>M. trossulus</a:t>
            </a:r>
            <a:r>
              <a:rPr lang="en-US" sz="2000"/>
              <a:t> </a:t>
            </a:r>
            <a:r>
              <a:rPr lang="ru-RU" sz="2000"/>
              <a:t>формирует более прочный биссус.</a:t>
            </a:r>
            <a:endParaRPr 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Опутывание биссусом, видимо, приводит к повышенной смертности не только конкурентов, но и конспецификов.</a:t>
            </a:r>
            <a:endParaRPr lang="ru-RU"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762000"/>
            <a:ext cx="4591050" cy="3335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s 4"/>
          <p:cNvSpPr/>
          <p:nvPr/>
        </p:nvSpPr>
        <p:spPr>
          <a:xfrm>
            <a:off x="7728585" y="286385"/>
            <a:ext cx="4224655" cy="6069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2" name="Content Placeholder 101"/>
          <p:cNvPicPr>
            <a:picLocks noChangeAspect="1"/>
          </p:cNvPicPr>
          <p:nvPr>
            <p:ph idx="1"/>
          </p:nvPr>
        </p:nvPicPr>
        <p:blipFill>
          <a:blip r:embed="rId4"/>
          <a:srcRect t="6654" r="55243" b="4494"/>
          <a:stretch>
            <a:fillRect/>
          </a:stretch>
        </p:blipFill>
        <p:spPr>
          <a:xfrm>
            <a:off x="8090535" y="670560"/>
            <a:ext cx="3500755" cy="4964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479155" y="5608955"/>
            <a:ext cx="3112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/>
              <a:t>Доля </a:t>
            </a:r>
            <a:r>
              <a:rPr lang="en-US" altLang="en-US" sz="1400"/>
              <a:t>M.trossulus </a:t>
            </a:r>
            <a:r>
              <a:rPr lang="ru-RU" altLang="en-US" sz="1400"/>
              <a:t>в смешанном поселении</a:t>
            </a:r>
            <a:endParaRPr lang="ru-R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мы наблюдаем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В вершине Кандалакшского залива наблюдается экспансия </a:t>
            </a:r>
            <a:r>
              <a:rPr lang="en-US" i="1">
                <a:sym typeface="+mn-ea"/>
              </a:rPr>
              <a:t>M.trossulus</a:t>
            </a:r>
            <a:r>
              <a:rPr lang="ru-RU">
                <a:sym typeface="+mn-ea"/>
              </a:rPr>
              <a:t>, начавшаяся в 2000-х годах.</a:t>
            </a:r>
            <a:endParaRPr lang="ru-RU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В смешанных поселениях «</a:t>
            </a:r>
            <a:r>
              <a:rPr lang="en-US"/>
              <a:t>M.trossulus+M.edulis</a:t>
            </a:r>
            <a:r>
              <a:rPr lang="ru-RU" altLang="en-US"/>
              <a:t>» коренной вид испытывает угнетение.</a:t>
            </a:r>
            <a:r>
              <a:rPr lang="en-US"/>
              <a:t> 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Тихоокеанская мидия может рассматриваться, как </a:t>
            </a:r>
            <a:r>
              <a:rPr lang="ru-RU" i="1">
                <a:sym typeface="+mn-ea"/>
              </a:rPr>
              <a:t>инвазивный</a:t>
            </a:r>
            <a:r>
              <a:rPr lang="ru-RU">
                <a:sym typeface="+mn-ea"/>
              </a:rPr>
              <a:t> вид. 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Потенциально инвазия может иметь негативные последствия для морских экосистем.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2965"/>
            <a:ext cx="10515600" cy="2574925"/>
          </a:xfrm>
        </p:spPr>
        <p:txBody>
          <a:bodyPr>
            <a:normAutofit/>
          </a:bodyPr>
          <a:p>
            <a:pPr algn="ctr"/>
            <a:r>
              <a:rPr lang="ru-RU" altLang="en-US"/>
              <a:t>Как морские экосистемы могут отреагировать на инвазию тихоокеанской мидии?</a:t>
            </a:r>
            <a:br>
              <a:rPr lang="ru-RU" altLang="en-US"/>
            </a:br>
            <a:r>
              <a:rPr lang="ru-RU" altLang="en-US" i="1"/>
              <a:t>(гипотезы)</a:t>
            </a:r>
            <a:endParaRPr lang="ru-RU" altLang="en-US" i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567170" cy="1325880"/>
          </a:xfrm>
        </p:spPr>
        <p:txBody>
          <a:bodyPr>
            <a:noAutofit/>
          </a:bodyPr>
          <a:p>
            <a:r>
              <a:rPr lang="ru-RU" altLang="en-US" sz="2800"/>
              <a:t>После смены доминирующего вида поселения мидий дестабилизировались</a:t>
            </a:r>
            <a:endParaRPr lang="ru-RU" altLang="en-US" sz="2800"/>
          </a:p>
        </p:txBody>
      </p:sp>
      <p:pic>
        <p:nvPicPr>
          <p:cNvPr id="104" name="Content Placeholder 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280" y="1937385"/>
            <a:ext cx="6714490" cy="478409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26435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9" name="Text Box 8"/>
          <p:cNvSpPr txBox="1"/>
          <p:nvPr/>
        </p:nvSpPr>
        <p:spPr>
          <a:xfrm>
            <a:off x="8126095" y="2889250"/>
            <a:ext cx="3955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 </a:t>
            </a:r>
            <a:endParaRPr lang="ru-RU" sz="2400"/>
          </a:p>
        </p:txBody>
      </p:sp>
      <p:sp>
        <p:nvSpPr>
          <p:cNvPr id="6" name="Text Box 5"/>
          <p:cNvSpPr txBox="1"/>
          <p:nvPr/>
        </p:nvSpPr>
        <p:spPr>
          <a:xfrm>
            <a:off x="7192010" y="2889250"/>
            <a:ext cx="48888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 мидиевой банке, находящейся в зоне массового вселения </a:t>
            </a:r>
            <a:r>
              <a:rPr lang="en-US" sz="2400" i="1"/>
              <a:t>M.trossulus</a:t>
            </a:r>
            <a:r>
              <a:rPr lang="en-US" sz="2400"/>
              <a:t>, </a:t>
            </a:r>
            <a:r>
              <a:rPr lang="ru-RU" sz="2400"/>
              <a:t>обилие </a:t>
            </a:r>
            <a:r>
              <a:rPr lang="ru-RU" sz="2400"/>
              <a:t>сильно снизилось.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Наблюдаются колебания обилия мидий с очень небольшим периодом.</a:t>
            </a:r>
            <a:endParaRPr 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pSp>
        <p:nvGrpSpPr>
          <p:cNvPr id="7" name="Группа 6"/>
          <p:cNvGrpSpPr/>
          <p:nvPr/>
        </p:nvGrpSpPr>
        <p:grpSpPr>
          <a:xfrm>
            <a:off x="1205230" y="2704465"/>
            <a:ext cx="1816100" cy="2491105"/>
            <a:chOff x="1898" y="4259"/>
            <a:chExt cx="2860" cy="3923"/>
          </a:xfrm>
        </p:grpSpPr>
        <p:sp>
          <p:nvSpPr>
            <p:cNvPr id="3" name="Стрелка влево 2"/>
            <p:cNvSpPr/>
            <p:nvPr/>
          </p:nvSpPr>
          <p:spPr>
            <a:xfrm rot="17700000">
              <a:off x="1466" y="6822"/>
              <a:ext cx="1968" cy="752"/>
            </a:xfrm>
            <a:prstGeom prst="lef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5" name="Текстовое поле 4"/>
            <p:cNvSpPr txBox="1"/>
            <p:nvPr/>
          </p:nvSpPr>
          <p:spPr>
            <a:xfrm>
              <a:off x="1898" y="4259"/>
              <a:ext cx="2861" cy="18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p>
              <a:r>
                <a:rPr lang="ru-RU" altLang="en-US"/>
                <a:t>Аномальный </a:t>
              </a:r>
              <a:endParaRPr lang="ru-RU" altLang="en-US"/>
            </a:p>
            <a:p>
              <a:r>
                <a:rPr lang="ru-RU" altLang="en-US"/>
                <a:t>сброс пресной </a:t>
              </a:r>
              <a:endParaRPr lang="ru-RU" altLang="en-US"/>
            </a:p>
            <a:p>
              <a:r>
                <a:rPr lang="ru-RU" altLang="en-US"/>
                <a:t>воды из каскада </a:t>
              </a:r>
              <a:endParaRPr lang="ru-RU" altLang="en-US"/>
            </a:p>
            <a:p>
              <a:r>
                <a:rPr lang="ru-RU" altLang="en-US"/>
                <a:t>«Нивской ГЭС»</a:t>
              </a:r>
              <a:endParaRPr lang="ru-RU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860" y="106045"/>
            <a:ext cx="10515600" cy="1325563"/>
          </a:xfrm>
        </p:spPr>
        <p:txBody>
          <a:bodyPr/>
          <a:p>
            <a:r>
              <a:rPr lang="ru-RU" altLang="en-US" sz="3600" b="1">
                <a:sym typeface="+mn-ea"/>
              </a:rPr>
              <a:t>На фоне наступления </a:t>
            </a:r>
            <a:r>
              <a:rPr lang="en-US" altLang="en-US" sz="3600" b="1" i="1">
                <a:sym typeface="+mn-ea"/>
              </a:rPr>
              <a:t>M.trossulus</a:t>
            </a:r>
            <a:r>
              <a:rPr lang="en-US" altLang="en-US" sz="3600" b="1">
                <a:sym typeface="+mn-ea"/>
              </a:rPr>
              <a:t> </a:t>
            </a:r>
            <a:r>
              <a:rPr lang="en-US" altLang="ru-RU" sz="3600" b="1"/>
              <a:t>c</a:t>
            </a:r>
            <a:r>
              <a:rPr lang="ru-RU" altLang="en-US" sz="3600" b="1"/>
              <a:t>степень</a:t>
            </a:r>
            <a:r>
              <a:rPr lang="ru-RU" altLang="en-US" sz="3600" b="1"/>
              <a:t> нестабильности поселений мидий возрастает </a:t>
            </a:r>
            <a:endParaRPr lang="ru-RU" altLang="en-US" sz="3600" b="1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854"/>
          <a:stretch>
            <a:fillRect/>
          </a:stretch>
        </p:blipFill>
        <p:spPr>
          <a:xfrm>
            <a:off x="5046980" y="1365885"/>
            <a:ext cx="7040880" cy="51047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440940" y="2658110"/>
          <a:ext cx="2199005" cy="40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0940" y="2658110"/>
                        <a:ext cx="2199005" cy="40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rcRect l="32903" t="17307" r="12283" b="23635"/>
          <a:stretch>
            <a:fillRect/>
          </a:stretch>
        </p:blipFill>
        <p:spPr>
          <a:xfrm>
            <a:off x="172720" y="3944620"/>
            <a:ext cx="4599305" cy="278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rcRect l="61393" t="12616" r="7418" b="13465"/>
          <a:stretch>
            <a:fillRect/>
          </a:stretch>
        </p:blipFill>
        <p:spPr>
          <a:xfrm>
            <a:off x="149860" y="1271905"/>
            <a:ext cx="1884680" cy="251269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2104390" y="1724025"/>
            <a:ext cx="2872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/>
              <a:t>Индекс нестабильности</a:t>
            </a:r>
            <a:endParaRPr lang="ru-RU" altLang="ru-RU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8820"/>
          </a:xfrm>
        </p:spPr>
        <p:txBody>
          <a:bodyPr>
            <a:normAutofit fontScale="90000"/>
          </a:bodyPr>
          <a:p>
            <a:r>
              <a:rPr lang="ru-RU" altLang="en-US"/>
              <a:t>Морские звезды различают два вида мидий</a:t>
            </a:r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404" r="28953"/>
          <a:stretch>
            <a:fillRect/>
          </a:stretch>
        </p:blipFill>
        <p:spPr>
          <a:xfrm>
            <a:off x="7215505" y="718820"/>
            <a:ext cx="4394200" cy="5935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147320" y="831850"/>
            <a:ext cx="5874385" cy="4827905"/>
            <a:chOff x="1961" y="1692"/>
            <a:chExt cx="9251" cy="7603"/>
          </a:xfrm>
        </p:grpSpPr>
        <p:pic>
          <p:nvPicPr>
            <p:cNvPr id="7" name="Изображение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" y="1692"/>
              <a:ext cx="8687" cy="61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Стрелка вправо 6"/>
            <p:cNvSpPr/>
            <p:nvPr/>
          </p:nvSpPr>
          <p:spPr>
            <a:xfrm>
              <a:off x="7679" y="7637"/>
              <a:ext cx="2494" cy="56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" name="Стрелка вправо 7"/>
            <p:cNvSpPr/>
            <p:nvPr/>
          </p:nvSpPr>
          <p:spPr>
            <a:xfrm rot="10800000">
              <a:off x="3874" y="7637"/>
              <a:ext cx="2494" cy="56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Прямоугольник 8"/>
            <p:cNvSpPr/>
            <p:nvPr/>
          </p:nvSpPr>
          <p:spPr>
            <a:xfrm>
              <a:off x="7356" y="8204"/>
              <a:ext cx="3856" cy="109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M.edulis - </a:t>
              </a:r>
              <a:r>
                <a:rPr lang="ru-RU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Прочные створки</a:t>
              </a:r>
              <a:endPara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Прямоугольник 9"/>
            <p:cNvSpPr/>
            <p:nvPr/>
          </p:nvSpPr>
          <p:spPr>
            <a:xfrm>
              <a:off x="2672" y="8204"/>
              <a:ext cx="3856" cy="109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M.trossulus - </a:t>
              </a:r>
              <a:r>
                <a:rPr lang="ru-RU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Гибкие створки</a:t>
              </a:r>
              <a:endPara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06" name="Picture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1495" y="718820"/>
            <a:ext cx="2782570" cy="1849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 Box 16"/>
          <p:cNvSpPr txBox="1"/>
          <p:nvPr/>
        </p:nvSpPr>
        <p:spPr>
          <a:xfrm>
            <a:off x="147320" y="5824855"/>
            <a:ext cx="6530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Морские звезды с большей вероятностью атакуют </a:t>
            </a:r>
            <a:r>
              <a:rPr lang="en-US" sz="2400" i="1"/>
              <a:t>M. trossulus</a:t>
            </a:r>
            <a:r>
              <a:rPr lang="ru-RU" altLang="en-US" sz="2400"/>
              <a:t>, чем </a:t>
            </a:r>
            <a:r>
              <a:rPr lang="en-US" altLang="en-US" sz="2400" i="1"/>
              <a:t>M.edulis</a:t>
            </a:r>
            <a:r>
              <a:rPr lang="en-US" altLang="en-US" sz="2400"/>
              <a:t>.</a:t>
            </a:r>
            <a:endParaRPr lang="en-US" alt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" y="0"/>
            <a:ext cx="12073890" cy="898525"/>
          </a:xfrm>
        </p:spPr>
        <p:txBody>
          <a:bodyPr>
            <a:noAutofit/>
          </a:bodyPr>
          <a:p>
            <a:r>
              <a:rPr lang="en-US" altLang="en-US" sz="3200"/>
              <a:t>Star Wars and Angry Birds</a:t>
            </a:r>
            <a:r>
              <a:rPr lang="ru-RU" altLang="en-US" sz="3200"/>
              <a:t>: </a:t>
            </a:r>
            <a:r>
              <a:rPr lang="ru-RU" sz="3200">
                <a:sym typeface="+mn-ea"/>
              </a:rPr>
              <a:t>Хищники выедают </a:t>
            </a:r>
            <a:r>
              <a:rPr lang="en-US" altLang="ru-RU" sz="3200" i="1">
                <a:sym typeface="+mn-ea"/>
              </a:rPr>
              <a:t>M.trossulus</a:t>
            </a:r>
            <a:r>
              <a:rPr lang="ru-RU" sz="3200">
                <a:sym typeface="+mn-ea"/>
              </a:rPr>
              <a:t> </a:t>
            </a:r>
            <a:endParaRPr lang="ru-RU" altLang="en-US" sz="3200">
              <a:sym typeface="+mn-ea"/>
            </a:endParaRPr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1">
            <a:lum contrast="24000"/>
          </a:blip>
          <a:srcRect l="48165"/>
          <a:stretch>
            <a:fillRect/>
          </a:stretch>
        </p:blipFill>
        <p:spPr>
          <a:xfrm>
            <a:off x="33655" y="826770"/>
            <a:ext cx="2336800" cy="2301875"/>
          </a:xfrm>
          <a:prstGeom prst="rect">
            <a:avLst/>
          </a:prstGeom>
        </p:spPr>
      </p:pic>
      <p:pic>
        <p:nvPicPr>
          <p:cNvPr id="20" name="Изображение 19" descr="IMG_1277"/>
          <p:cNvPicPr>
            <a:picLocks noChangeAspect="1"/>
          </p:cNvPicPr>
          <p:nvPr/>
        </p:nvPicPr>
        <p:blipFill>
          <a:blip r:embed="rId2"/>
          <a:srcRect l="24931" t="633" r="30058" b="21667"/>
          <a:stretch>
            <a:fillRect/>
          </a:stretch>
        </p:blipFill>
        <p:spPr>
          <a:xfrm>
            <a:off x="33655" y="3128645"/>
            <a:ext cx="2331085" cy="2739390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455" y="826770"/>
            <a:ext cx="5346700" cy="3869055"/>
          </a:xfrm>
          <a:prstGeom prst="rect">
            <a:avLst/>
          </a:prstGeom>
        </p:spPr>
      </p:pic>
      <p:pic>
        <p:nvPicPr>
          <p:cNvPr id="59" name="Замещающее содержимое 5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90005" y="1730375"/>
            <a:ext cx="5717540" cy="41376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6064885"/>
            <a:ext cx="107022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Морские звезды значительно сокращают обилие </a:t>
            </a:r>
            <a:r>
              <a:rPr lang="en-US" sz="2400" i="1"/>
              <a:t>M. trossulus</a:t>
            </a:r>
            <a:r>
              <a:rPr lang="ru-RU" altLang="en-US" sz="2400"/>
              <a:t> в смешанных поселениях.</a:t>
            </a:r>
            <a:endParaRPr lang="ru-RU" alt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" y="0"/>
            <a:ext cx="12073890" cy="898525"/>
          </a:xfrm>
        </p:spPr>
        <p:txBody>
          <a:bodyPr>
            <a:noAutofit/>
          </a:bodyPr>
          <a:p>
            <a:r>
              <a:rPr lang="en-US" altLang="en-US" sz="3200"/>
              <a:t>Star Wars and Angry Birds</a:t>
            </a:r>
            <a:r>
              <a:rPr lang="ru-RU" altLang="en-US" sz="3200"/>
              <a:t>: </a:t>
            </a:r>
            <a:r>
              <a:rPr lang="ru-RU" sz="3200">
                <a:sym typeface="+mn-ea"/>
              </a:rPr>
              <a:t>Хищники выедают </a:t>
            </a:r>
            <a:r>
              <a:rPr lang="en-US" altLang="ru-RU" sz="3200" i="1">
                <a:sym typeface="+mn-ea"/>
              </a:rPr>
              <a:t>M.trossulus</a:t>
            </a:r>
            <a:r>
              <a:rPr lang="ru-RU" sz="3200">
                <a:sym typeface="+mn-ea"/>
              </a:rPr>
              <a:t> </a:t>
            </a:r>
            <a:endParaRPr lang="ru-RU" altLang="en-US" sz="3200">
              <a:sym typeface="+mn-ea"/>
            </a:endParaRPr>
          </a:p>
        </p:txBody>
      </p:sp>
      <p:pic>
        <p:nvPicPr>
          <p:cNvPr id="4" name="Изображение 3" descr="W_sea_21"/>
          <p:cNvPicPr>
            <a:picLocks noChangeAspect="1"/>
          </p:cNvPicPr>
          <p:nvPr/>
        </p:nvPicPr>
        <p:blipFill>
          <a:blip r:embed="rId1"/>
          <a:srcRect t="11850"/>
          <a:stretch>
            <a:fillRect/>
          </a:stretch>
        </p:blipFill>
        <p:spPr>
          <a:xfrm>
            <a:off x="33655" y="692785"/>
            <a:ext cx="5196840" cy="30632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6308725"/>
            <a:ext cx="1219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Кулики-сороки выедают </a:t>
            </a:r>
            <a:r>
              <a:rPr lang="en-US" sz="2400" i="1"/>
              <a:t>M. trossulus</a:t>
            </a:r>
            <a:r>
              <a:rPr lang="ru-RU" altLang="en-US" sz="2400" i="1"/>
              <a:t>, </a:t>
            </a:r>
            <a:r>
              <a:rPr lang="ru-RU" altLang="en-US" sz="2400"/>
              <a:t>сокращая их долю  в смешанных поселениях.</a:t>
            </a:r>
            <a:endParaRPr lang="ru-RU" alt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Изображение 4" descr="Mussel_bed_after_oystercatcher_feed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495" y="692785"/>
            <a:ext cx="6888480" cy="5166995"/>
          </a:xfrm>
          <a:prstGeom prst="rect">
            <a:avLst/>
          </a:prstGeom>
        </p:spPr>
      </p:pic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60" y="1011555"/>
            <a:ext cx="7158990" cy="5183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 i="1"/>
              <a:t>M.trossulus</a:t>
            </a:r>
            <a:r>
              <a:rPr lang="en-US" altLang="ru-RU"/>
              <a:t> </a:t>
            </a:r>
            <a:r>
              <a:rPr lang="ru-RU" altLang="ru-RU"/>
              <a:t>является источником заразного рака</a:t>
            </a:r>
            <a:r>
              <a:rPr lang="en-US" altLang="ru-RU"/>
              <a:t> (BTN: Bivalve Transmissible Neoplasia)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60020" y="1744345"/>
            <a:ext cx="7000875" cy="4351655"/>
          </a:xfrm>
        </p:spPr>
        <p:txBody>
          <a:bodyPr>
            <a:normAutofit fontScale="80000"/>
          </a:bodyPr>
          <a:p>
            <a:r>
              <a:rPr lang="ru-RU" altLang="en-US"/>
              <a:t>Больные </a:t>
            </a:r>
            <a:r>
              <a:rPr lang="en-US" altLang="en-US"/>
              <a:t>M.trossulus </a:t>
            </a:r>
            <a:r>
              <a:rPr lang="ru-RU" altLang="en-US"/>
              <a:t>были обнаружены на Дальнем востоке,</a:t>
            </a:r>
            <a:r>
              <a:rPr lang="en-US" altLang="ru-RU"/>
              <a:t> </a:t>
            </a:r>
            <a:r>
              <a:rPr lang="ru-RU" altLang="ru-RU"/>
              <a:t>в Европе, на побережье Америки и в </a:t>
            </a:r>
            <a:r>
              <a:rPr lang="ru-RU" altLang="ru-RU" b="1">
                <a:sym typeface="+mn-ea"/>
              </a:rPr>
              <a:t>Баренцевом  море </a:t>
            </a:r>
            <a:r>
              <a:rPr lang="ru-RU" altLang="ru-RU">
                <a:sym typeface="+mn-ea"/>
              </a:rPr>
              <a:t>(</a:t>
            </a:r>
            <a:r>
              <a:rPr lang="ru-RU" altLang="ru-RU"/>
              <a:t>Кольский залив).</a:t>
            </a:r>
            <a:endParaRPr lang="ru-RU" altLang="ru-RU"/>
          </a:p>
          <a:p>
            <a:endParaRPr lang="ru-RU" altLang="ru-RU"/>
          </a:p>
          <a:p>
            <a:r>
              <a:rPr lang="ru-RU" altLang="ru-RU"/>
              <a:t>Заражение может происходить не только в пределах одного вида</a:t>
            </a:r>
            <a:r>
              <a:rPr lang="en-US" altLang="ru-RU"/>
              <a:t> </a:t>
            </a:r>
            <a:r>
              <a:rPr lang="ru-RU" altLang="ru-RU"/>
              <a:t>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 -</a:t>
            </a:r>
            <a:r>
              <a:rPr lang="en-US" altLang="en-US">
                <a:sym typeface="+mn-ea"/>
              </a:rPr>
              <a:t>&gt;</a:t>
            </a:r>
            <a:r>
              <a:rPr lang="ru-RU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, но возможны и межвидовые заражения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 -</a:t>
            </a:r>
            <a:r>
              <a:rPr lang="en-US" altLang="en-US">
                <a:sym typeface="+mn-ea"/>
              </a:rPr>
              <a:t>&gt;</a:t>
            </a:r>
            <a:r>
              <a:rPr lang="ru-RU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M.edulis</a:t>
            </a:r>
            <a:endParaRPr lang="en-US" altLang="en-US" i="1">
              <a:sym typeface="+mn-ea"/>
            </a:endParaRPr>
          </a:p>
          <a:p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BTN - </a:t>
            </a:r>
            <a:r>
              <a:rPr lang="ru-RU" altLang="en-US">
                <a:sym typeface="+mn-ea"/>
              </a:rPr>
              <a:t>вызывает гибель моллюсков. </a:t>
            </a:r>
            <a:endParaRPr lang="ru-RU" altLang="en-US">
              <a:sym typeface="+mn-ea"/>
            </a:endParaRPr>
          </a:p>
          <a:p>
            <a:endParaRPr lang="en-US" altLang="en-US">
              <a:sym typeface="+mn-ea"/>
            </a:endParaRPr>
          </a:p>
          <a:p>
            <a:r>
              <a:rPr lang="ru-RU" altLang="en-US">
                <a:sym typeface="+mn-ea"/>
              </a:rPr>
              <a:t>Какова ситуация с </a:t>
            </a:r>
            <a:r>
              <a:rPr lang="en-US" altLang="en-US">
                <a:sym typeface="+mn-ea"/>
              </a:rPr>
              <a:t>BTN </a:t>
            </a:r>
            <a:r>
              <a:rPr lang="ru-RU" altLang="en-US">
                <a:sym typeface="+mn-ea"/>
              </a:rPr>
              <a:t>в Белом море мы пока не знаем...</a:t>
            </a:r>
            <a:endParaRPr lang="ru-RU" altLang="en-US">
              <a:sym typeface="+mn-ea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9688" r="30729"/>
          <a:stretch>
            <a:fillRect/>
          </a:stretch>
        </p:blipFill>
        <p:spPr>
          <a:xfrm>
            <a:off x="7722870" y="1584325"/>
            <a:ext cx="3575050" cy="508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p>
            <a:r>
              <a:rPr lang="ru-RU" altLang="en-US" sz="3200"/>
              <a:t>В Белом море обитает два криптических вида: </a:t>
            </a:r>
            <a:br>
              <a:rPr lang="ru-RU" altLang="en-US" sz="3200"/>
            </a:br>
            <a:r>
              <a:rPr lang="en-US" altLang="en-US" sz="3200" i="1"/>
              <a:t>Mytilus eduls</a:t>
            </a:r>
            <a:r>
              <a:rPr lang="en-US" altLang="en-US" sz="3200"/>
              <a:t> (</a:t>
            </a:r>
            <a:r>
              <a:rPr lang="ru-RU" altLang="en-US" sz="3200"/>
              <a:t>атлантический вид) и </a:t>
            </a:r>
            <a:r>
              <a:rPr lang="en-US" altLang="en-US" sz="3200"/>
              <a:t> </a:t>
            </a:r>
            <a:br>
              <a:rPr lang="en-US" altLang="en-US" sz="3200"/>
            </a:br>
            <a:r>
              <a:rPr lang="en-US" altLang="en-US" sz="3200" i="1"/>
              <a:t>M.trossulus</a:t>
            </a:r>
            <a:r>
              <a:rPr lang="ru-RU" altLang="en-US" sz="3200"/>
              <a:t> (тихоокеанский вид)</a:t>
            </a:r>
            <a:endParaRPr lang="ru-RU" altLang="en-US" sz="32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rcRect l="28559" r="30028" b="46257"/>
          <a:stretch>
            <a:fillRect/>
          </a:stretch>
        </p:blipFill>
        <p:spPr>
          <a:xfrm>
            <a:off x="81280" y="1555115"/>
            <a:ext cx="7479665" cy="516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rcRect l="30282" r="31078"/>
          <a:stretch>
            <a:fillRect/>
          </a:stretch>
        </p:blipFill>
        <p:spPr>
          <a:xfrm>
            <a:off x="8082915" y="0"/>
            <a:ext cx="4190365" cy="6100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можно ожидать?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>
                <a:sym typeface="+mn-ea"/>
              </a:rPr>
              <a:t>В ряде мест возможно почти полное замещение коренного вида </a:t>
            </a:r>
            <a:r>
              <a:rPr lang="en-US" altLang="en-US" i="1">
                <a:sym typeface="+mn-ea"/>
              </a:rPr>
              <a:t>M.edulis </a:t>
            </a:r>
            <a:r>
              <a:rPr lang="ru-RU" altLang="en-US">
                <a:sym typeface="+mn-ea"/>
              </a:rPr>
              <a:t>видом-вселенцем </a:t>
            </a:r>
            <a:r>
              <a:rPr lang="en-US" altLang="ru-RU" i="1">
                <a:sym typeface="+mn-ea"/>
              </a:rPr>
              <a:t>M.trossulus.</a:t>
            </a:r>
            <a:endParaRPr lang="en-US" altLang="ru-RU" i="1"/>
          </a:p>
          <a:p>
            <a:pPr marL="514350" indent="-514350">
              <a:buAutoNum type="arabicPeriod"/>
            </a:pPr>
            <a:r>
              <a:rPr lang="ru-RU" altLang="en-US"/>
              <a:t>Дестабилизация мидиевых поселений</a:t>
            </a:r>
            <a:r>
              <a:rPr lang="en-US" altLang="ru-RU"/>
              <a:t> </a:t>
            </a:r>
            <a:r>
              <a:rPr lang="ru-RU" altLang="en-US"/>
              <a:t>за счет напряженных отрицательных внутривидовых отношений </a:t>
            </a:r>
            <a:r>
              <a:rPr lang="en-US" altLang="ru-RU" i="1">
                <a:sym typeface="+mn-ea"/>
              </a:rPr>
              <a:t>M.trossulus</a:t>
            </a:r>
            <a:r>
              <a:rPr lang="ru-RU" altLang="en-US" i="1">
                <a:sym typeface="+mn-ea"/>
              </a:rPr>
              <a:t>. </a:t>
            </a:r>
            <a:endParaRPr lang="ru-RU" altLang="en-US" i="1">
              <a:sym typeface="+mn-ea"/>
            </a:endParaRPr>
          </a:p>
          <a:p>
            <a:pPr marL="514350" indent="-514350">
              <a:buAutoNum type="arabicPeriod"/>
            </a:pPr>
            <a:r>
              <a:rPr lang="ru-RU" altLang="en-US">
                <a:sym typeface="+mn-ea"/>
              </a:rPr>
              <a:t>Возможно ускоренное распространение </a:t>
            </a:r>
            <a:r>
              <a:rPr lang="en-US" altLang="en-US">
                <a:sym typeface="+mn-ea"/>
              </a:rPr>
              <a:t>BTN.</a:t>
            </a:r>
            <a:endParaRPr lang="ru-RU" altLang="en-US" i="1">
              <a:sym typeface="+mn-ea"/>
            </a:endParaRPr>
          </a:p>
          <a:p>
            <a:pPr marL="514350" indent="-514350">
              <a:buAutoNum type="arabicPeriod"/>
            </a:pPr>
            <a:r>
              <a:rPr lang="ru-RU" altLang="en-US">
                <a:sym typeface="+mn-ea"/>
              </a:rPr>
              <a:t>С</a:t>
            </a:r>
            <a:r>
              <a:rPr lang="ru-RU" altLang="ru-RU"/>
              <a:t>нижение биомассы мидий и перестройка кормовой базы птиц</a:t>
            </a:r>
            <a:r>
              <a:rPr lang="en-US" altLang="ru-RU"/>
              <a:t>.</a:t>
            </a:r>
            <a:endParaRPr lang="en-US" altLang="ru-RU"/>
          </a:p>
          <a:p>
            <a:pPr marL="514350" indent="-514350">
              <a:buAutoNum type="arabicPeriod"/>
            </a:pPr>
            <a:r>
              <a:rPr lang="ru-RU" altLang="en-US"/>
              <a:t>Хищники, питающиеся мидиями (морские звезды, кулики-сороки и м.б. другие), могут усилить дестабилизацию поселений мидий.</a:t>
            </a:r>
            <a:endParaRPr lang="ru-RU" altLang="en-US"/>
          </a:p>
          <a:p>
            <a:pPr marL="514350" indent="-514350"/>
            <a:r>
              <a:rPr lang="ru-RU" altLang="en-US"/>
              <a:t> </a:t>
            </a:r>
            <a:endParaRPr lang="en-US" altLang="ru-RU" i="1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524000" y="3899157"/>
            <a:ext cx="9144000" cy="2187001"/>
          </a:xfrm>
        </p:spPr>
        <p:txBody>
          <a:bodyPr>
            <a:noAutofit/>
          </a:bodyPr>
          <a:p>
            <a:r>
              <a:rPr lang="ru-RU" altLang="en-US" sz="4000" b="1"/>
              <a:t>Исследования были выполнены при поддержке гранта РНФ № 19-74-20024</a:t>
            </a:r>
            <a:br>
              <a:rPr lang="ru-RU" altLang="en-US" sz="4000" b="1"/>
            </a:br>
            <a:r>
              <a:rPr lang="ru-RU" altLang="en-US" sz="4000" b="1"/>
              <a:t>(руководитель П. П. Стрелков)</a:t>
            </a:r>
            <a:endParaRPr lang="ru-RU" altLang="en-US" sz="4000" b="1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pic>
        <p:nvPicPr>
          <p:cNvPr id="2" name="Изображение 1" descr="RSF 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6990" y="123825"/>
            <a:ext cx="5330190" cy="36906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300" y="2766060"/>
            <a:ext cx="10515600" cy="1325563"/>
          </a:xfrm>
        </p:spPr>
        <p:txBody>
          <a:bodyPr>
            <a:noAutofit/>
          </a:bodyPr>
          <a:p>
            <a:pPr algn="ctr"/>
            <a:r>
              <a:rPr lang="ru-RU" altLang="en-US" sz="7200">
                <a:sym typeface="+mn-ea"/>
              </a:rPr>
              <a:t>Спасибо за внимание!</a:t>
            </a:r>
            <a:br>
              <a:rPr lang="ru-RU" altLang="en-US" sz="7200">
                <a:sym typeface="+mn-ea"/>
              </a:rPr>
            </a:br>
            <a:endParaRPr lang="ru-RU" altLang="en-US" sz="7200">
              <a:sym typeface="+mn-ea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" y="0"/>
            <a:ext cx="12127230" cy="896620"/>
          </a:xfrm>
        </p:spPr>
        <p:txBody>
          <a:bodyPr>
            <a:normAutofit fontScale="90000"/>
          </a:bodyPr>
          <a:p>
            <a:r>
              <a:rPr lang="ru-RU" altLang="en-US" sz="3200"/>
              <a:t>Нам удалось найти надежный морфологический маркер, что позволило расширить экологические исследования</a:t>
            </a:r>
            <a:endParaRPr lang="ru-RU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8438" r="28438"/>
          <a:stretch>
            <a:fillRect/>
          </a:stretch>
        </p:blipFill>
        <p:spPr>
          <a:xfrm>
            <a:off x="7495540" y="469900"/>
            <a:ext cx="4537075" cy="5918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Morphotypes_f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1594485"/>
            <a:ext cx="6709410" cy="5159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524000" y="2257682"/>
            <a:ext cx="9144000" cy="2187001"/>
          </a:xfrm>
        </p:spPr>
        <p:txBody>
          <a:bodyPr>
            <a:normAutofit fontScale="90000"/>
          </a:bodyPr>
          <a:p>
            <a:r>
              <a:rPr lang="ru-RU" altLang="en-US"/>
              <a:t>Где живут беломорские мидии?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 sz="3600"/>
              <a:t>Использование морфотипов, как маркеров, позволило закартировать распределение видов</a:t>
            </a:r>
            <a:endParaRPr lang="ru-RU" altLang="en-US" sz="3600"/>
          </a:p>
        </p:txBody>
      </p:sp>
      <p:pic>
        <p:nvPicPr>
          <p:cNvPr id="5" name="Picture 4" descr="PT_distribution_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015" y="1180465"/>
            <a:ext cx="5880735" cy="5464175"/>
          </a:xfrm>
          <a:prstGeom prst="rect">
            <a:avLst/>
          </a:prstGeom>
        </p:spPr>
      </p:pic>
      <p:graphicFrame>
        <p:nvGraphicFramePr>
          <p:cNvPr id="6" name="Content Placeholder 5"/>
          <p:cNvGraphicFramePr/>
          <p:nvPr>
            <p:ph idx="1"/>
          </p:nvPr>
        </p:nvGraphicFramePr>
        <p:xfrm>
          <a:off x="689610" y="1180465"/>
          <a:ext cx="4460240" cy="4231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584960"/>
                <a:gridCol w="894080"/>
              </a:tblGrid>
              <a:tr h="4902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Член модели</a:t>
                      </a:r>
                      <a:endParaRPr lang="en-US" sz="16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Оценка</a:t>
                      </a:r>
                      <a:r>
                        <a:rPr lang="ru-RU" alt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параметра</a:t>
                      </a:r>
                      <a:endParaRPr lang="en-US" sz="16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p.value</a:t>
                      </a:r>
                      <a:endParaRPr lang="en-US" sz="16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(Intercept)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-1.14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0.0054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Субстрат</a:t>
                      </a:r>
                      <a:r>
                        <a:rPr lang="en-US" sz="16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(Фукоиды)</a:t>
                      </a:r>
                      <a:endParaRPr lang="en-US" sz="16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1.07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&lt;0.0001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Соленость</a:t>
                      </a:r>
                      <a:endParaRPr 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-0.03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0.1611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Расстояние до ближайшей реки</a:t>
                      </a:r>
                      <a:endParaRPr 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-0.02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0.4521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Размер</a:t>
                      </a:r>
                      <a:r>
                        <a:rPr lang="ru-RU" alt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ближайшей реки </a:t>
                      </a:r>
                      <a:r>
                        <a:rPr lang="en-US" sz="16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(крупная)</a:t>
                      </a:r>
                      <a:endParaRPr lang="en-US" sz="16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0.59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0.0046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9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Прибойность</a:t>
                      </a:r>
                      <a:endParaRPr lang="en-US" sz="1600" b="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-0.05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0.0073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Расстояние</a:t>
                      </a:r>
                      <a:r>
                        <a:rPr lang="ru-RU" alt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до ближайшего порта </a:t>
                      </a:r>
                      <a:endParaRPr lang="en-US" sz="1600" b="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-0.02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0.0096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93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Статус</a:t>
                      </a:r>
                      <a:r>
                        <a:rPr lang="ru-RU" alt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ближайшего порта</a:t>
                      </a:r>
                      <a:r>
                        <a:rPr lang="en-US" sz="16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(Активный)</a:t>
                      </a:r>
                      <a:endParaRPr lang="en-US" sz="16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&lt;0.0001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0" y="5227955"/>
            <a:ext cx="64801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“Гнезда” </a:t>
            </a:r>
            <a:r>
              <a:rPr lang="en-US" sz="2000" i="1"/>
              <a:t>M.trossulus</a:t>
            </a:r>
            <a:r>
              <a:rPr lang="en-US" sz="2000"/>
              <a:t> </a:t>
            </a:r>
            <a:r>
              <a:rPr lang="ru-RU" sz="2000"/>
              <a:t>приурочены к акваториям действующих портов и к наименее прибойным местам. </a:t>
            </a:r>
            <a:endParaRPr 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Два вида расходятся по разным экологическим нишам: Фукоиды (</a:t>
            </a:r>
            <a:r>
              <a:rPr lang="en-US" sz="2000"/>
              <a:t>Mt) </a:t>
            </a:r>
            <a:r>
              <a:rPr lang="ru-RU" altLang="en-US" sz="2000"/>
              <a:t>и Грунт (</a:t>
            </a:r>
            <a:r>
              <a:rPr lang="en-US" altLang="en-US" sz="2000"/>
              <a:t>Me).</a:t>
            </a:r>
            <a:endParaRPr lang="en-US" altLang="en-US"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4" name="Прямое соединение 3"/>
          <p:cNvCxnSpPr/>
          <p:nvPr/>
        </p:nvCxnSpPr>
        <p:spPr>
          <a:xfrm>
            <a:off x="541655" y="1657350"/>
            <a:ext cx="4803775" cy="6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ое соединение 6"/>
          <p:cNvCxnSpPr/>
          <p:nvPr/>
        </p:nvCxnSpPr>
        <p:spPr>
          <a:xfrm flipH="1">
            <a:off x="2834640" y="1180465"/>
            <a:ext cx="2540" cy="394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48640" y="1137920"/>
            <a:ext cx="4815840" cy="3952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История заселения</a:t>
            </a:r>
            <a:endParaRPr lang="ru-RU" altLang="en-US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quarter" idx="13"/>
          </p:nvPr>
        </p:nvPicPr>
        <p:blipFill>
          <a:blip r:embed="rId1"/>
          <a:srcRect l="742" b="9896"/>
          <a:stretch>
            <a:fillRect/>
          </a:stretch>
        </p:blipFill>
        <p:spPr>
          <a:xfrm>
            <a:off x="3924935" y="1149350"/>
            <a:ext cx="8002905" cy="5267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</p:spPr>
        <p:txBody>
          <a:bodyPr>
            <a:noAutofit/>
          </a:bodyPr>
          <a:p>
            <a:r>
              <a:rPr lang="en-US" altLang="ru-RU" sz="3200" b="1" i="1"/>
              <a:t>M.trossulus </a:t>
            </a:r>
            <a:r>
              <a:rPr lang="ru-RU" altLang="ru-RU" sz="3200" b="1"/>
              <a:t>в акватории</a:t>
            </a:r>
            <a:r>
              <a:rPr lang="en-US" altLang="ru-RU" sz="3200" b="1"/>
              <a:t> </a:t>
            </a:r>
            <a:r>
              <a:rPr lang="ru-RU" altLang="ru-RU" sz="3200" b="1"/>
              <a:t>по результатам анализа исторических коллекций</a:t>
            </a:r>
            <a:endParaRPr lang="ru-RU" altLang="ru-RU" sz="3200" b="1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321300" y="4332605"/>
            <a:ext cx="315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/>
              <a:t>Исторические коллекции раковин</a:t>
            </a:r>
            <a:endParaRPr lang="ru-RU" altLang="en-US" sz="20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842375" y="1910080"/>
            <a:ext cx="2354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/>
              <a:t>Новые сборы в тех же точках</a:t>
            </a:r>
            <a:endParaRPr lang="ru-RU" altLang="en-US" sz="2000"/>
          </a:p>
        </p:txBody>
      </p:sp>
      <p:sp>
        <p:nvSpPr>
          <p:cNvPr id="9" name="Text Box 8"/>
          <p:cNvSpPr txBox="1"/>
          <p:nvPr/>
        </p:nvSpPr>
        <p:spPr>
          <a:xfrm>
            <a:off x="59055" y="1562735"/>
            <a:ext cx="3659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Среди раковин, собранных во второй половине 20 века, особей </a:t>
            </a:r>
            <a:r>
              <a:rPr lang="en-US" altLang="ru-RU" sz="2000"/>
              <a:t>T-</a:t>
            </a:r>
            <a:r>
              <a:rPr lang="ru-RU" altLang="ru-RU" sz="2000"/>
              <a:t>морфотипа практически не отмечается</a:t>
            </a:r>
            <a:endParaRPr lang="ru-RU" alt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alt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ru-RU" sz="2000"/>
              <a:t>В сборах, осуществленных в тех же точках в 21 веке частота </a:t>
            </a:r>
            <a:r>
              <a:rPr lang="en-US" altLang="ru-RU" sz="2000"/>
              <a:t>T-</a:t>
            </a:r>
            <a:r>
              <a:rPr lang="ru-RU" altLang="en-US" sz="2000"/>
              <a:t>морфотипа значительно выше.</a:t>
            </a:r>
            <a:endParaRPr lang="ru-RU" altLang="en-US" sz="2000"/>
          </a:p>
        </p:txBody>
      </p:sp>
      <p:sp>
        <p:nvSpPr>
          <p:cNvPr id="2" name="Замещающий 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</p:spPr>
        <p:txBody>
          <a:bodyPr>
            <a:noAutofit/>
          </a:bodyPr>
          <a:p>
            <a:r>
              <a:rPr lang="ru-RU" altLang="en-US" sz="3200"/>
              <a:t>Динамика частоты </a:t>
            </a:r>
            <a:r>
              <a:rPr lang="en-US" altLang="ru-RU" sz="3200" i="1"/>
              <a:t>M.trossulus </a:t>
            </a:r>
            <a:r>
              <a:rPr lang="en-US" altLang="ru-RU" sz="3200"/>
              <a:t> </a:t>
            </a:r>
            <a:r>
              <a:rPr lang="ru-RU" altLang="ru-RU" sz="3200"/>
              <a:t>по результатам мониторинга</a:t>
            </a:r>
            <a:endParaRPr lang="ru-RU" altLang="ru-RU" sz="3200"/>
          </a:p>
        </p:txBody>
      </p:sp>
      <p:pic>
        <p:nvPicPr>
          <p:cNvPr id="4" name="Picture 2"/>
          <p:cNvPicPr>
            <a:picLocks noChangeAspect="1"/>
          </p:cNvPicPr>
          <p:nvPr>
            <p:ph idx="1"/>
          </p:nvPr>
        </p:nvPicPr>
        <p:blipFill>
          <a:blip r:embed="rId1"/>
          <a:srcRect l="50242"/>
          <a:stretch>
            <a:fillRect/>
          </a:stretch>
        </p:blipFill>
        <p:spPr>
          <a:xfrm>
            <a:off x="7178040" y="853440"/>
            <a:ext cx="4829810" cy="6004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853440"/>
            <a:ext cx="6899275" cy="3568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18440" y="4493260"/>
            <a:ext cx="68992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 трех островах наблюдалось значительное увеличение частоты мидий </a:t>
            </a:r>
            <a:r>
              <a:rPr lang="en-US" altLang="ru-RU" sz="2400"/>
              <a:t>T-</a:t>
            </a:r>
            <a:r>
              <a:rPr lang="ru-RU" altLang="ru-RU" sz="2400"/>
              <a:t>морфотипа после 2001 года. </a:t>
            </a:r>
            <a:endParaRPr lang="ru-RU" alt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ru-RU" sz="2400"/>
              <a:t>На литорали о. Б. Лупчостров частота была высокой за всем протяжении наблюдений.</a:t>
            </a:r>
            <a:endParaRPr lang="ru-RU" alt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524000" y="1474470"/>
            <a:ext cx="9144000" cy="1750060"/>
          </a:xfrm>
        </p:spPr>
        <p:txBody>
          <a:bodyPr>
            <a:noAutofit/>
          </a:bodyPr>
          <a:p>
            <a:r>
              <a:rPr lang="ru-RU" altLang="en-US" sz="8000">
                <a:sym typeface="+mn-ea"/>
              </a:rPr>
              <a:t>Кто кого?</a:t>
            </a:r>
            <a:endParaRPr lang="ru-RU" altLang="en-US" sz="8000">
              <a:sym typeface="+mn-ea"/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US" sz="4400" i="1">
                <a:sym typeface="+mn-ea"/>
              </a:rPr>
              <a:t>M.eduls  </a:t>
            </a:r>
            <a:r>
              <a:rPr lang="en-US" altLang="en-US" sz="4400">
                <a:sym typeface="+mn-ea"/>
              </a:rPr>
              <a:t>VS  </a:t>
            </a:r>
            <a:r>
              <a:rPr lang="en-US" altLang="en-US" sz="4400" i="1">
                <a:sym typeface="+mn-ea"/>
              </a:rPr>
              <a:t>M.trossulus</a:t>
            </a:r>
            <a:br>
              <a:rPr lang="en-US" altLang="en-US" i="1">
                <a:sym typeface="+mn-ea"/>
              </a:rPr>
            </a:b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4143</Words>
  <Application>WPS Presentation</Application>
  <PresentationFormat>宽屏</PresentationFormat>
  <Paragraphs>219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Calibri Light</vt:lpstr>
      <vt:lpstr>Times New Roman</vt:lpstr>
      <vt:lpstr>Calibri</vt:lpstr>
      <vt:lpstr>Microsoft YaHei</vt:lpstr>
      <vt:lpstr>Arial Unicode MS</vt:lpstr>
      <vt:lpstr>Office Theme</vt:lpstr>
      <vt:lpstr>Equation.KSEE3</vt:lpstr>
      <vt:lpstr>Криптическая экспансия Mytilus trossulus в воды Белого моря:  Что происходит и что ожидать?</vt:lpstr>
      <vt:lpstr>В Белом море обитает два криптических вида:  Mytilus eduls (атлантический вид) и   M.trossulus (тихоокеанский вид)</vt:lpstr>
      <vt:lpstr>Нам удалось найти надежный морфологический маркер, что позволило расширить экологические исследования</vt:lpstr>
      <vt:lpstr>Где живут беломорские мидии?</vt:lpstr>
      <vt:lpstr>Использование морфотипов, как маркеров, позволило закартировать распределение видов</vt:lpstr>
      <vt:lpstr>История заселения</vt:lpstr>
      <vt:lpstr>M.trossulus в акватории по результатам анализа исторических коллекций</vt:lpstr>
      <vt:lpstr>Динамика частоты M.trossulus  по результатам мониторинга</vt:lpstr>
      <vt:lpstr>Кто кого?</vt:lpstr>
      <vt:lpstr>Эксперименты по формированию смешанных поселений</vt:lpstr>
      <vt:lpstr>Биссусное самоубийство...</vt:lpstr>
      <vt:lpstr>Что мы наблюдаем</vt:lpstr>
      <vt:lpstr>Как морские экосистемы могут отреагировать на инвазию тихоокеанской мидии? (гипотезы)</vt:lpstr>
      <vt:lpstr>После смены доминирующего вида поселения мидий дестабилизировались</vt:lpstr>
      <vt:lpstr>На фоне наступления M.trossulus cтепень нестабильности поселений мидий возрастает </vt:lpstr>
      <vt:lpstr>Морские звезды различают два вида мидий</vt:lpstr>
      <vt:lpstr>Star Wars and Angry Birds: Хищники выедают M.trossulus </vt:lpstr>
      <vt:lpstr>Star Wars and Angry Birds: Хищники выедают M.trossulus </vt:lpstr>
      <vt:lpstr>M.trossulus является источником заразного рака (BTN: Bivalve Transmissible Neoplasia)</vt:lpstr>
      <vt:lpstr>Что можно ожидать?</vt:lpstr>
      <vt:lpstr>Исследования были выполнены при поддержке гранта РНФ № 19-74-20024 (руководитель П. П. Стрелков)</vt:lpstr>
      <vt:lpstr>Спасибо за внимание!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polyd</cp:lastModifiedBy>
  <cp:revision>11</cp:revision>
  <dcterms:created xsi:type="dcterms:W3CDTF">2022-09-13T10:46:00Z</dcterms:created>
  <dcterms:modified xsi:type="dcterms:W3CDTF">2022-09-20T05:18:37Z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9578349AAE7945BBB37E7878B10EC7DE</vt:lpwstr>
  </property>
</Properties>
</file>